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434" r:id="rId3"/>
    <p:sldId id="435" r:id="rId4"/>
    <p:sldId id="436" r:id="rId5"/>
    <p:sldId id="456" r:id="rId6"/>
    <p:sldId id="437" r:id="rId7"/>
    <p:sldId id="438" r:id="rId8"/>
    <p:sldId id="439" r:id="rId9"/>
    <p:sldId id="440" r:id="rId10"/>
    <p:sldId id="441" r:id="rId11"/>
    <p:sldId id="453" r:id="rId12"/>
    <p:sldId id="442" r:id="rId13"/>
    <p:sldId id="443" r:id="rId14"/>
    <p:sldId id="444" r:id="rId15"/>
    <p:sldId id="445" r:id="rId16"/>
    <p:sldId id="463" r:id="rId17"/>
    <p:sldId id="464" r:id="rId18"/>
    <p:sldId id="446" r:id="rId19"/>
    <p:sldId id="447" r:id="rId20"/>
    <p:sldId id="468" r:id="rId21"/>
    <p:sldId id="469" r:id="rId22"/>
    <p:sldId id="470" r:id="rId23"/>
    <p:sldId id="471" r:id="rId24"/>
    <p:sldId id="472" r:id="rId25"/>
    <p:sldId id="457" r:id="rId26"/>
    <p:sldId id="448" r:id="rId27"/>
    <p:sldId id="473" r:id="rId28"/>
    <p:sldId id="449" r:id="rId29"/>
    <p:sldId id="450" r:id="rId30"/>
    <p:sldId id="454" r:id="rId31"/>
    <p:sldId id="451" r:id="rId32"/>
    <p:sldId id="452" r:id="rId33"/>
    <p:sldId id="415" r:id="rId34"/>
    <p:sldId id="459" r:id="rId35"/>
    <p:sldId id="460" r:id="rId36"/>
    <p:sldId id="258" r:id="rId37"/>
    <p:sldId id="461" r:id="rId38"/>
    <p:sldId id="462" r:id="rId39"/>
    <p:sldId id="465" r:id="rId40"/>
    <p:sldId id="466" r:id="rId41"/>
    <p:sldId id="467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74" autoAdjust="0"/>
    <p:restoredTop sz="85661"/>
  </p:normalViewPr>
  <p:slideViewPr>
    <p:cSldViewPr>
      <p:cViewPr varScale="1">
        <p:scale>
          <a:sx n="142" d="100"/>
          <a:sy n="142" d="100"/>
        </p:scale>
        <p:origin x="80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  <p:sld r:id="rId26" collapse="1"/>
      <p:sld r:id="rId27" collapse="1"/>
      <p:sld r:id="rId28" collapse="1"/>
      <p:sld r:id="rId29" collapse="1"/>
      <p:sld r:id="rId30" collapse="1"/>
      <p:sld r:id="rId31" collapse="1"/>
    </p:sldLst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13" Type="http://schemas.openxmlformats.org/officeDocument/2006/relationships/slide" Target="slides/slide13.xml"/><Relationship Id="rId18" Type="http://schemas.openxmlformats.org/officeDocument/2006/relationships/slide" Target="slides/slide18.xml"/><Relationship Id="rId26" Type="http://schemas.openxmlformats.org/officeDocument/2006/relationships/slide" Target="slides/slide31.xml"/><Relationship Id="rId3" Type="http://schemas.openxmlformats.org/officeDocument/2006/relationships/slide" Target="slides/slide3.xml"/><Relationship Id="rId21" Type="http://schemas.openxmlformats.org/officeDocument/2006/relationships/slide" Target="slides/slide26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17" Type="http://schemas.openxmlformats.org/officeDocument/2006/relationships/slide" Target="slides/slide17.xml"/><Relationship Id="rId25" Type="http://schemas.openxmlformats.org/officeDocument/2006/relationships/slide" Target="slides/slide30.xml"/><Relationship Id="rId2" Type="http://schemas.openxmlformats.org/officeDocument/2006/relationships/slide" Target="slides/slide2.xml"/><Relationship Id="rId16" Type="http://schemas.openxmlformats.org/officeDocument/2006/relationships/slide" Target="slides/slide16.xml"/><Relationship Id="rId20" Type="http://schemas.openxmlformats.org/officeDocument/2006/relationships/slide" Target="slides/slide25.xml"/><Relationship Id="rId29" Type="http://schemas.openxmlformats.org/officeDocument/2006/relationships/slide" Target="slides/slide34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24" Type="http://schemas.openxmlformats.org/officeDocument/2006/relationships/slide" Target="slides/slide29.xml"/><Relationship Id="rId5" Type="http://schemas.openxmlformats.org/officeDocument/2006/relationships/slide" Target="slides/slide5.xml"/><Relationship Id="rId15" Type="http://schemas.openxmlformats.org/officeDocument/2006/relationships/slide" Target="slides/slide15.xml"/><Relationship Id="rId23" Type="http://schemas.openxmlformats.org/officeDocument/2006/relationships/slide" Target="slides/slide28.xml"/><Relationship Id="rId28" Type="http://schemas.openxmlformats.org/officeDocument/2006/relationships/slide" Target="slides/slide33.xml"/><Relationship Id="rId10" Type="http://schemas.openxmlformats.org/officeDocument/2006/relationships/slide" Target="slides/slide10.xml"/><Relationship Id="rId19" Type="http://schemas.openxmlformats.org/officeDocument/2006/relationships/slide" Target="slides/slide19.xml"/><Relationship Id="rId31" Type="http://schemas.openxmlformats.org/officeDocument/2006/relationships/slide" Target="slides/slide36.xml"/><Relationship Id="rId4" Type="http://schemas.openxmlformats.org/officeDocument/2006/relationships/slide" Target="slides/slide4.xml"/><Relationship Id="rId9" Type="http://schemas.openxmlformats.org/officeDocument/2006/relationships/slide" Target="slides/slide9.xml"/><Relationship Id="rId14" Type="http://schemas.openxmlformats.org/officeDocument/2006/relationships/slide" Target="slides/slide14.xml"/><Relationship Id="rId22" Type="http://schemas.openxmlformats.org/officeDocument/2006/relationships/slide" Target="slides/slide27.xml"/><Relationship Id="rId27" Type="http://schemas.openxmlformats.org/officeDocument/2006/relationships/slide" Target="slides/slide32.xml"/><Relationship Id="rId30" Type="http://schemas.openxmlformats.org/officeDocument/2006/relationships/slide" Target="slides/slide35.xml"/></Relationships>
</file>

<file path=ppt/media/image1.tiff>
</file>

<file path=ppt/media/image10.png>
</file>

<file path=ppt/media/image11.jpeg>
</file>

<file path=ppt/media/image12.tiff>
</file>

<file path=ppt/media/image17.tiff>
</file>

<file path=ppt/media/image18.tiff>
</file>

<file path=ppt/media/image19.png>
</file>

<file path=ppt/media/image2.png>
</file>

<file path=ppt/media/image20.png>
</file>

<file path=ppt/media/image21.png>
</file>

<file path=ppt/media/image3.tiff>
</file>

<file path=ppt/media/image4.jpeg>
</file>

<file path=ppt/media/image5.tiff>
</file>

<file path=ppt/media/image6.tiff>
</file>

<file path=ppt/media/image7.tif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43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21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004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674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2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treatment and placebo have similar sample sizes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983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E9DD11-1B94-53C4-1508-917DA179DE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5C3E4C-533A-7888-6C1D-F7305568C6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B4DFC9-B77F-CBFF-284E-4EFB4ED21B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22E90-697B-09BE-AC9C-11A25C9E9D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436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6B4FE1-CC56-B9C4-7BA6-B5DB9A1E9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450381-4E18-685F-6E50-599DC6D28F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687675-FF6F-92E5-BC65-59EC27518C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15D4C-4B58-5AE5-4D34-407FC74FA0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46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E2D4F-9BD5-E74F-8503-B712C0250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F9878F-5FC6-659E-1A6C-6EDA38AC85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A2FEF7-1181-85C8-567E-324A8320F7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</a:t>
            </a:r>
            <a:r>
              <a:rPr lang="en-US"/>
              <a:t>observation = </a:t>
            </a:r>
            <a:r>
              <a:rPr lang="en-US" dirty="0"/>
              <a:t>1; no </a:t>
            </a:r>
            <a:r>
              <a:rPr lang="en-US"/>
              <a:t>summary necessary.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3DFD75-7EB4-63EC-AFBD-DCC0021AAA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1082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2EC9C1-42E1-1E12-7FA6-A8E615D0E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66732A-9271-652A-0C7A-F885E0EB28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D434D8-5FC2-F5E2-0FF4-18A971E2E5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05D71D-B077-3D0F-EB89-2C60A70EC6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003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617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3F7AB-5D39-9F0A-C237-F05723263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DE4704-67AC-89AB-D367-AD27040C07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7B07D6-02E7-FE69-5859-FF21D60255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176E7E-1719-DF0E-FCDF-BE1D1D462C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6060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916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www.statology.org</a:t>
            </a:r>
            <a:r>
              <a:rPr lang="en-US" dirty="0"/>
              <a:t>/</a:t>
            </a:r>
            <a:r>
              <a:rPr lang="en-US" dirty="0" err="1"/>
              <a:t>pivot_longer</a:t>
            </a:r>
            <a:r>
              <a:rPr lang="en-US" dirty="0"/>
              <a:t>-in-r/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stacking gas mileage data:</a:t>
            </a:r>
          </a:p>
          <a:p>
            <a:endParaRPr lang="en-US" dirty="0"/>
          </a:p>
          <a:p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stacking gas mileage data:</a:t>
            </a:r>
          </a:p>
          <a:p>
            <a:endParaRPr lang="en-US" dirty="0"/>
          </a:p>
          <a:p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936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019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these are statistical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17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10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ology.org/pivot_longer-in-r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BF98C8-3910-CF4A-870D-D3CEDCD37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055" y="4450834"/>
            <a:ext cx="4071890" cy="22830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667000"/>
            <a:ext cx="3790507" cy="37905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8E14AF-D832-D58D-194E-2E041000771C}"/>
              </a:ext>
            </a:extLst>
          </p:cNvPr>
          <p:cNvSpPr txBox="1"/>
          <p:nvPr/>
        </p:nvSpPr>
        <p:spPr>
          <a:xfrm>
            <a:off x="152400" y="3833589"/>
            <a:ext cx="266700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(notice that the </a:t>
            </a:r>
            <a:r>
              <a:rPr lang="en-US" dirty="0" err="1"/>
              <a:t>dataframe</a:t>
            </a:r>
            <a:endParaRPr lang="en-US" dirty="0"/>
          </a:p>
          <a:p>
            <a:r>
              <a:rPr lang="en-US" i="1" dirty="0"/>
              <a:t>totals</a:t>
            </a:r>
            <a:r>
              <a:rPr lang="en-US" dirty="0"/>
              <a:t> is a summary of the raw data)</a:t>
            </a:r>
          </a:p>
        </p:txBody>
      </p:sp>
    </p:spTree>
    <p:extLst>
      <p:ext uri="{BB962C8B-B14F-4D97-AF65-F5344CB8AC3E}">
        <p14:creationId xmlns:p14="http://schemas.microsoft.com/office/powerpoint/2010/main" val="342426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in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>
                <a:solidFill>
                  <a:srgbClr val="C00000"/>
                </a:solidFill>
              </a:rPr>
              <a:t>geom_bar</a:t>
            </a:r>
            <a:r>
              <a:rPr lang="en-US" dirty="0"/>
              <a:t>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458200" cy="57610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8100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pPr>
              <a:lnSpc>
                <a:spcPct val="110000"/>
              </a:lnSpc>
            </a:pPr>
            <a:endParaRPr lang="en-US" sz="2400" dirty="0"/>
          </a:p>
          <a:p>
            <a:pPr>
              <a:lnSpc>
                <a:spcPct val="110000"/>
              </a:lnSpc>
            </a:pPr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superficially similar, a matrix is different from a data frame.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400" dirty="0"/>
              <a:t>	</a:t>
            </a:r>
            <a:endParaRPr lang="en-US" sz="2400" dirty="0">
              <a:solidFill>
                <a:srgbClr val="0432FF"/>
              </a:solidFill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400" dirty="0"/>
              <a:t>We introduce one trick here that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sz="2400" dirty="0"/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400" dirty="0"/>
              <a:t>Two ways to do this based on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/>
              <a:t>data we have (2 existing </a:t>
            </a:r>
            <a:r>
              <a:rPr lang="en-US" sz="2400" dirty="0" err="1"/>
              <a:t>dataframes</a:t>
            </a:r>
            <a:r>
              <a:rPr lang="en-US" sz="2400" dirty="0"/>
              <a:t>)</a:t>
            </a:r>
          </a:p>
          <a:p>
            <a:pPr>
              <a:spcBef>
                <a:spcPts val="0"/>
              </a:spcBef>
            </a:pPr>
            <a:endParaRPr lang="en-US" sz="2400" dirty="0"/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322" y="37338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</a:t>
            </a:r>
          </a:p>
          <a:p>
            <a:pPr marL="0" indent="0">
              <a:buNone/>
            </a:pPr>
            <a:r>
              <a:rPr lang="en-US" sz="2400" i="1" dirty="0"/>
              <a:t>#</a:t>
            </a:r>
            <a:r>
              <a:rPr lang="en-US" sz="2400" i="1" dirty="0">
                <a:solidFill>
                  <a:srgbClr val="0432FF"/>
                </a:solidFill>
              </a:rPr>
              <a:t>number</a:t>
            </a:r>
            <a:r>
              <a:rPr lang="en-US" sz="2400" i="1" dirty="0"/>
              <a:t> column of counts in the </a:t>
            </a:r>
            <a:r>
              <a:rPr lang="en-US" sz="2400" i="1" dirty="0">
                <a:solidFill>
                  <a:srgbClr val="0432FF"/>
                </a:solidFill>
              </a:rPr>
              <a:t>lady </a:t>
            </a:r>
            <a:r>
              <a:rPr lang="en-US" sz="2400" i="1" dirty="0"/>
              <a:t>data </a:t>
            </a:r>
          </a:p>
          <a:p>
            <a:pPr marL="0" indent="0">
              <a:buNone/>
            </a:pPr>
            <a:r>
              <a:rPr lang="en-US" sz="2400" i="1" dirty="0"/>
              <a:t>#frame by the </a:t>
            </a:r>
            <a:r>
              <a:rPr lang="en-US" sz="2400" i="1" dirty="0">
                <a:solidFill>
                  <a:srgbClr val="0432FF"/>
                </a:solidFill>
              </a:rPr>
              <a:t>Habitat</a:t>
            </a:r>
            <a:r>
              <a:rPr lang="en-US" sz="2400" i="1" dirty="0"/>
              <a:t> and </a:t>
            </a:r>
            <a:r>
              <a:rPr lang="en-US" sz="2400" i="1" dirty="0" err="1">
                <a:solidFill>
                  <a:srgbClr val="0432FF"/>
                </a:solidFill>
              </a:rPr>
              <a:t>morph_colour</a:t>
            </a:r>
            <a:r>
              <a:rPr lang="en-US" sz="2400" i="1" dirty="0">
                <a:solidFill>
                  <a:srgbClr val="0432FF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400" i="1" dirty="0"/>
              <a:t>#variables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21E73A1-34C4-E26B-B362-1FA77DA6DDD5}"/>
              </a:ext>
            </a:extLst>
          </p:cNvPr>
          <p:cNvCxnSpPr/>
          <p:nvPr/>
        </p:nvCxnSpPr>
        <p:spPr>
          <a:xfrm flipH="1">
            <a:off x="4191000" y="5562600"/>
            <a:ext cx="19812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8A3D472F-0CDD-0D71-1D3B-379B55C88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467" y="1219200"/>
            <a:ext cx="2137185" cy="548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5C798D-7ACD-E9F4-1D06-DD3057F2FB29}"/>
              </a:ext>
            </a:extLst>
          </p:cNvPr>
          <p:cNvSpPr txBox="1"/>
          <p:nvPr/>
        </p:nvSpPr>
        <p:spPr>
          <a:xfrm>
            <a:off x="2371110" y="152400"/>
            <a:ext cx="468301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Summarize Raw Count Data – ‘lady’</a:t>
            </a:r>
          </a:p>
        </p:txBody>
      </p:sp>
    </p:spTree>
    <p:extLst>
      <p:ext uri="{BB962C8B-B14F-4D97-AF65-F5344CB8AC3E}">
        <p14:creationId xmlns:p14="http://schemas.microsoft.com/office/powerpoint/2010/main" val="2643063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lady.mat2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</a:t>
            </a:r>
            <a:r>
              <a:rPr lang="en-US" sz="2400" dirty="0" err="1"/>
              <a:t>total.number</a:t>
            </a:r>
            <a:r>
              <a:rPr lang="en-US" sz="2400" dirty="0"/>
              <a:t>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totals)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</a:t>
            </a:r>
          </a:p>
          <a:p>
            <a:pPr marL="0" indent="0">
              <a:buNone/>
            </a:pPr>
            <a:r>
              <a:rPr lang="en-US" sz="2400" i="1" dirty="0"/>
              <a:t>#</a:t>
            </a:r>
            <a:r>
              <a:rPr lang="en-US" sz="2400" i="1" dirty="0" err="1">
                <a:solidFill>
                  <a:srgbClr val="0432FF"/>
                </a:solidFill>
              </a:rPr>
              <a:t>total.number</a:t>
            </a:r>
            <a:r>
              <a:rPr lang="en-US" sz="2400" i="1" dirty="0">
                <a:solidFill>
                  <a:srgbClr val="0432FF"/>
                </a:solidFill>
              </a:rPr>
              <a:t> </a:t>
            </a:r>
            <a:r>
              <a:rPr lang="en-US" sz="2400" i="1" dirty="0"/>
              <a:t>column of counts in the </a:t>
            </a:r>
            <a:r>
              <a:rPr lang="en-US" sz="2400" i="1" dirty="0">
                <a:solidFill>
                  <a:srgbClr val="0432FF"/>
                </a:solidFill>
              </a:rPr>
              <a:t>totals</a:t>
            </a:r>
            <a:r>
              <a:rPr lang="en-US" sz="2400" i="1" dirty="0"/>
              <a:t> data </a:t>
            </a:r>
          </a:p>
          <a:p>
            <a:pPr marL="0" indent="0">
              <a:buNone/>
            </a:pPr>
            <a:r>
              <a:rPr lang="en-US" sz="2400" i="1" dirty="0"/>
              <a:t>#frame by the </a:t>
            </a:r>
            <a:r>
              <a:rPr lang="en-US" sz="2400" i="1" dirty="0">
                <a:solidFill>
                  <a:srgbClr val="0432FF"/>
                </a:solidFill>
              </a:rPr>
              <a:t>Habitat</a:t>
            </a:r>
            <a:r>
              <a:rPr lang="en-US" sz="2400" i="1" dirty="0"/>
              <a:t> and </a:t>
            </a:r>
            <a:r>
              <a:rPr lang="en-US" sz="2400" i="1" dirty="0" err="1">
                <a:solidFill>
                  <a:srgbClr val="0432FF"/>
                </a:solidFill>
              </a:rPr>
              <a:t>morph_colour</a:t>
            </a:r>
            <a:r>
              <a:rPr lang="en-US" sz="2400" i="1" dirty="0">
                <a:solidFill>
                  <a:srgbClr val="0432FF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400" i="1" dirty="0"/>
              <a:t>#variables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lady.mat2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21E73A1-34C4-E26B-B362-1FA77DA6DDD5}"/>
              </a:ext>
            </a:extLst>
          </p:cNvPr>
          <p:cNvCxnSpPr/>
          <p:nvPr/>
        </p:nvCxnSpPr>
        <p:spPr>
          <a:xfrm flipH="1">
            <a:off x="4191000" y="5715000"/>
            <a:ext cx="19812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368EEAA-F7CA-554A-125C-461C7EC0AF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3278059"/>
            <a:ext cx="4071890" cy="22830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67FAB9-2FF8-6234-87C0-7CD61E422EE4}"/>
              </a:ext>
            </a:extLst>
          </p:cNvPr>
          <p:cNvSpPr txBox="1"/>
          <p:nvPr/>
        </p:nvSpPr>
        <p:spPr>
          <a:xfrm>
            <a:off x="1742099" y="147206"/>
            <a:ext cx="666208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Reformat Summary Data Used for </a:t>
            </a:r>
            <a:r>
              <a:rPr lang="en-US" sz="2400" dirty="0" err="1">
                <a:solidFill>
                  <a:srgbClr val="0432FF"/>
                </a:solidFill>
              </a:rPr>
              <a:t>Barchart</a:t>
            </a:r>
            <a:r>
              <a:rPr lang="en-US" sz="2400" dirty="0">
                <a:solidFill>
                  <a:srgbClr val="0432FF"/>
                </a:solidFill>
              </a:rPr>
              <a:t> – ‘totals’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8B8D1D-3990-6C3E-8952-74D313BD36D1}"/>
              </a:ext>
            </a:extLst>
          </p:cNvPr>
          <p:cNvSpPr txBox="1"/>
          <p:nvPr/>
        </p:nvSpPr>
        <p:spPr>
          <a:xfrm>
            <a:off x="4876800" y="5968063"/>
            <a:ext cx="397987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Either method will work the same.</a:t>
            </a:r>
          </a:p>
          <a:p>
            <a:r>
              <a:rPr lang="en-US" dirty="0"/>
              <a:t>I think the first method is more intuitive.</a:t>
            </a:r>
          </a:p>
        </p:txBody>
      </p:sp>
    </p:spTree>
    <p:extLst>
      <p:ext uri="{BB962C8B-B14F-4D97-AF65-F5344CB8AC3E}">
        <p14:creationId xmlns:p14="http://schemas.microsoft.com/office/powerpoint/2010/main" val="1526924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8234"/>
            <a:ext cx="8382000" cy="654153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We know we have been successful when we have a simple matrix of all possible combinations of factors: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2 levels of </a:t>
            </a:r>
            <a:r>
              <a:rPr lang="en-US" sz="2400" dirty="0">
                <a:solidFill>
                  <a:srgbClr val="0432FF"/>
                </a:solidFill>
              </a:rPr>
              <a:t>Habitat</a:t>
            </a:r>
            <a:r>
              <a:rPr lang="en-US" sz="2400" dirty="0"/>
              <a:t> * 2 </a:t>
            </a:r>
            <a:r>
              <a:rPr lang="en-US" sz="2400" dirty="0">
                <a:solidFill>
                  <a:srgbClr val="0432FF"/>
                </a:solidFill>
              </a:rPr>
              <a:t>levels of </a:t>
            </a:r>
            <a:r>
              <a:rPr lang="en-US" sz="2400" dirty="0" err="1">
                <a:solidFill>
                  <a:srgbClr val="0432FF"/>
                </a:solidFill>
              </a:rPr>
              <a:t>morph_color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/>
              <a:t>= 4 unique conditions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In this case (and in nearly all cases), formatting the data is much more work than doing the chi-square test.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886104-D89F-342A-F8E7-7CC4F99BBB99}"/>
              </a:ext>
            </a:extLst>
          </p:cNvPr>
          <p:cNvSpPr/>
          <p:nvPr/>
        </p:nvSpPr>
        <p:spPr>
          <a:xfrm>
            <a:off x="2209800" y="3657600"/>
            <a:ext cx="1524000" cy="838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70F3F-B870-7021-1DEB-EECBCA9BC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Try a Slightly Different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80540-9805-8A2D-D600-5253185D0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effectLst/>
              </a:rPr>
              <a:t># </a:t>
            </a:r>
            <a:r>
              <a:rPr lang="en-US" dirty="0" err="1">
                <a:effectLst/>
              </a:rPr>
              <a:t>install.packages</a:t>
            </a:r>
            <a:r>
              <a:rPr lang="en-US" dirty="0">
                <a:effectLst/>
              </a:rPr>
              <a:t>("</a:t>
            </a:r>
            <a:r>
              <a:rPr lang="en-US" dirty="0" err="1">
                <a:effectLst/>
              </a:rPr>
              <a:t>vcd</a:t>
            </a:r>
            <a:r>
              <a:rPr lang="en-US" dirty="0">
                <a:effectLst/>
              </a:rPr>
              <a:t>") #source of Arthritis data</a:t>
            </a:r>
          </a:p>
          <a:p>
            <a:pPr marL="0" indent="0">
              <a:buNone/>
            </a:pPr>
            <a:endParaRPr lang="en-US" sz="1800" dirty="0">
              <a:effectLst/>
            </a:endParaRPr>
          </a:p>
          <a:p>
            <a:pPr marL="0" indent="0">
              <a:buNone/>
            </a:pPr>
            <a:r>
              <a:rPr lang="en-US" dirty="0">
                <a:effectLst/>
              </a:rPr>
              <a:t>library(</a:t>
            </a:r>
            <a:r>
              <a:rPr lang="en-US" dirty="0" err="1">
                <a:effectLst/>
              </a:rPr>
              <a:t>vcd</a:t>
            </a:r>
            <a:r>
              <a:rPr lang="en-US" dirty="0">
                <a:effectLst/>
              </a:rPr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?Arthritis	# tell me about the dataset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</a:t>
            </a:r>
            <a:r>
              <a:rPr lang="en-US" dirty="0">
                <a:effectLst/>
              </a:rPr>
              <a:t>tr(Arthritis)	 #format of dataset</a:t>
            </a:r>
          </a:p>
        </p:txBody>
      </p:sp>
      <p:pic>
        <p:nvPicPr>
          <p:cNvPr id="3074" name="Picture 2" descr="Placebos work even when patients know what they are">
            <a:extLst>
              <a:ext uri="{FF2B5EF4-FFF2-40B4-BE49-F238E27FC236}">
                <a16:creationId xmlns:a16="http://schemas.microsoft.com/office/drawing/2014/main" id="{481A21F0-DC98-494D-6911-05E889EB1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4937681"/>
            <a:ext cx="3124200" cy="153931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80462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A4F3D-AD39-F521-18FF-7009ADC13A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5B264-DA90-B6C6-A335-E0B47DC80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Arthritis Example – Chi-square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C5E49-4C6F-FA62-F9CF-8813658A6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  <a:effectLst/>
              </a:rPr>
              <a:t>ggplot</a:t>
            </a:r>
            <a:r>
              <a:rPr lang="en-US" dirty="0">
                <a:effectLst/>
              </a:rPr>
              <a:t>(Arthritis, </a:t>
            </a:r>
            <a:r>
              <a:rPr lang="en-US" dirty="0" err="1">
                <a:solidFill>
                  <a:srgbClr val="C00000"/>
                </a:solidFill>
                <a:effectLst/>
              </a:rPr>
              <a:t>aes</a:t>
            </a:r>
            <a:r>
              <a:rPr lang="en-US" dirty="0">
                <a:effectLst/>
              </a:rPr>
              <a:t>(Treatment, </a:t>
            </a:r>
            <a:r>
              <a:rPr lang="en-US" dirty="0">
                <a:solidFill>
                  <a:srgbClr val="00B050"/>
                </a:solidFill>
                <a:effectLst/>
              </a:rPr>
              <a:t>fill</a:t>
            </a:r>
            <a:r>
              <a:rPr lang="en-US" dirty="0">
                <a:effectLst/>
              </a:rPr>
              <a:t> = Improved)) +</a:t>
            </a:r>
            <a:r>
              <a:rPr lang="en-US" dirty="0"/>
              <a:t> 	</a:t>
            </a:r>
            <a:r>
              <a:rPr lang="en-US" dirty="0" err="1">
                <a:solidFill>
                  <a:srgbClr val="C00000"/>
                </a:solidFill>
                <a:effectLst/>
              </a:rPr>
              <a:t>geom_bar</a:t>
            </a:r>
            <a:r>
              <a:rPr lang="en-US" dirty="0">
                <a:effectLst/>
              </a:rPr>
              <a:t>() +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C00000"/>
                </a:solidFill>
                <a:effectLst/>
              </a:rPr>
              <a:t>labs</a:t>
            </a:r>
            <a:r>
              <a:rPr lang="en-US" dirty="0">
                <a:effectLst/>
              </a:rPr>
              <a:t>(</a:t>
            </a:r>
            <a:r>
              <a:rPr lang="en-US" dirty="0">
                <a:solidFill>
                  <a:srgbClr val="00B050"/>
                </a:solidFill>
                <a:effectLst/>
              </a:rPr>
              <a:t>fill</a:t>
            </a:r>
            <a:r>
              <a:rPr lang="en-US" dirty="0">
                <a:effectLst/>
              </a:rPr>
              <a:t> = "Improvement") </a:t>
            </a:r>
            <a:r>
              <a:rPr lang="en-US" i="1" dirty="0">
                <a:effectLst/>
              </a:rPr>
              <a:t># better legend title</a:t>
            </a:r>
            <a:endParaRPr lang="en-US" dirty="0"/>
          </a:p>
        </p:txBody>
      </p:sp>
      <p:pic>
        <p:nvPicPr>
          <p:cNvPr id="1026" name="Picture 2" descr="Treatment effect in the arthritis study.">
            <a:extLst>
              <a:ext uri="{FF2B5EF4-FFF2-40B4-BE49-F238E27FC236}">
                <a16:creationId xmlns:a16="http://schemas.microsoft.com/office/drawing/2014/main" id="{B26C2055-0FB0-72CA-2DD6-A2B1F8331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300" y="3250474"/>
            <a:ext cx="5867400" cy="352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362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0BAB8E-89FF-4E16-CD0B-45491B339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C15EF-B2E6-18AD-4410-E605C2E1C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Arthritis Example – Chi-square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8D9E-A5B8-5966-299A-2E360B60F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Data do not necessarily need to be summarized if each observation is equal in value; recall </a:t>
            </a:r>
            <a:r>
              <a:rPr lang="en-US" i="1" dirty="0"/>
              <a:t>ladybirds</a:t>
            </a:r>
            <a:r>
              <a:rPr lang="en-US" dirty="0"/>
              <a:t> data were counts where each observation had different number of individuals.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chisq.test</a:t>
            </a:r>
            <a:r>
              <a:rPr lang="en-US" dirty="0"/>
              <a:t>(</a:t>
            </a:r>
            <a:r>
              <a:rPr lang="en-US" dirty="0" err="1"/>
              <a:t>Arthritis$Treatment</a:t>
            </a:r>
            <a:r>
              <a:rPr lang="en-US" dirty="0"/>
              <a:t>, </a:t>
            </a:r>
            <a:r>
              <a:rPr lang="en-US" dirty="0" err="1"/>
              <a:t>Arthritis$Improved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##Pearson's Chi-squared test</a:t>
            </a:r>
          </a:p>
          <a:p>
            <a:pPr marL="0" indent="0">
              <a:buNone/>
            </a:pPr>
            <a:r>
              <a:rPr lang="en-US" dirty="0"/>
              <a:t>##data:  </a:t>
            </a:r>
            <a:r>
              <a:rPr lang="en-US" dirty="0" err="1"/>
              <a:t>Arthritis$Treatment</a:t>
            </a:r>
            <a:r>
              <a:rPr lang="en-US" dirty="0"/>
              <a:t> and </a:t>
            </a:r>
            <a:r>
              <a:rPr lang="en-US" dirty="0" err="1"/>
              <a:t>Arthritis$Improved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##X-squared = 13.055, </a:t>
            </a:r>
            <a:r>
              <a:rPr lang="en-US" dirty="0" err="1"/>
              <a:t>df</a:t>
            </a:r>
            <a:r>
              <a:rPr lang="en-US" dirty="0"/>
              <a:t> = 2, p-value = 0.001463</a:t>
            </a:r>
          </a:p>
        </p:txBody>
      </p:sp>
    </p:spTree>
    <p:extLst>
      <p:ext uri="{BB962C8B-B14F-4D97-AF65-F5344CB8AC3E}">
        <p14:creationId xmlns:p14="http://schemas.microsoft.com/office/powerpoint/2010/main" val="6901854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F05BD-1180-3A93-9D91-DE17DCDFE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6DF8E-460C-4CE0-23CA-72FA23B8E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Arthritis Example – Chi-square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46014-841C-4B51-E588-EF6FCD57A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Notice that, in this case, we did not need to summarize data before plotting or conducting the 𝛘</a:t>
            </a:r>
            <a:r>
              <a:rPr lang="en-US" baseline="30000" dirty="0"/>
              <a:t>2</a:t>
            </a:r>
            <a:r>
              <a:rPr lang="en-US" dirty="0"/>
              <a:t> test.  We could have looked at the counts using our old friend </a:t>
            </a:r>
            <a:r>
              <a:rPr lang="en-US" dirty="0" err="1">
                <a:solidFill>
                  <a:srgbClr val="C00000"/>
                </a:solidFill>
              </a:rPr>
              <a:t>xtabs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xtabs</a:t>
            </a:r>
            <a:r>
              <a:rPr lang="en-US" dirty="0"/>
              <a:t>(~ Treatment + Improved, data = Arthritis)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##		Improved</a:t>
            </a:r>
          </a:p>
          <a:p>
            <a:pPr marL="0" indent="0">
              <a:buNone/>
            </a:pPr>
            <a:r>
              <a:rPr lang="en-US" dirty="0"/>
              <a:t>##Treatment None Some Marked</a:t>
            </a:r>
          </a:p>
          <a:p>
            <a:pPr marL="0" indent="0">
              <a:buNone/>
            </a:pPr>
            <a:r>
              <a:rPr lang="en-US" dirty="0"/>
              <a:t>##  Placebo   29    7      7</a:t>
            </a:r>
          </a:p>
          <a:p>
            <a:pPr marL="0" indent="0">
              <a:buNone/>
            </a:pPr>
            <a:r>
              <a:rPr lang="en-US" dirty="0"/>
              <a:t>##  Treated   13    7     21</a:t>
            </a:r>
          </a:p>
        </p:txBody>
      </p:sp>
    </p:spTree>
    <p:extLst>
      <p:ext uri="{BB962C8B-B14F-4D97-AF65-F5344CB8AC3E}">
        <p14:creationId xmlns:p14="http://schemas.microsoft.com/office/powerpoint/2010/main" val="25019385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13B7CD-74D1-73F7-75F7-4042097EF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647F8-656E-DECB-684B-5B1587C76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Arthritis Example – Chi-square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F517A-6182-F954-E2C3-A7E752D78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Make a results statement for this example: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>
                <a:solidFill>
                  <a:srgbClr val="7030A0"/>
                </a:solidFill>
              </a:rPr>
              <a:t>“We tested the hypothesis that there is an association between taking an Arthritis treatment and improvement of symptoms. The level of improvement reported by patients was different between </a:t>
            </a:r>
            <a:r>
              <a:rPr lang="en-US" sz="2800" b="1" dirty="0">
                <a:solidFill>
                  <a:srgbClr val="7030A0"/>
                </a:solidFill>
              </a:rPr>
              <a:t>Placebo</a:t>
            </a:r>
            <a:r>
              <a:rPr lang="en-US" sz="2800" dirty="0">
                <a:solidFill>
                  <a:srgbClr val="7030A0"/>
                </a:solidFill>
              </a:rPr>
              <a:t> and </a:t>
            </a:r>
            <a:r>
              <a:rPr lang="en-US" sz="2800" b="1" dirty="0">
                <a:solidFill>
                  <a:srgbClr val="7030A0"/>
                </a:solidFill>
              </a:rPr>
              <a:t>Treated</a:t>
            </a:r>
            <a:r>
              <a:rPr lang="en-US" sz="2800" dirty="0">
                <a:solidFill>
                  <a:srgbClr val="7030A0"/>
                </a:solidFill>
              </a:rPr>
              <a:t> groups (</a:t>
            </a:r>
            <a:r>
              <a:rPr lang="el-GR" sz="2800" dirty="0">
                <a:solidFill>
                  <a:srgbClr val="7030A0"/>
                </a:solidFill>
              </a:rPr>
              <a:t>χ</a:t>
            </a:r>
            <a:r>
              <a:rPr lang="el-GR" sz="2800" baseline="30000" dirty="0">
                <a:solidFill>
                  <a:srgbClr val="7030A0"/>
                </a:solidFill>
              </a:rPr>
              <a:t>2</a:t>
            </a:r>
            <a:r>
              <a:rPr lang="el-GR" sz="2800" dirty="0">
                <a:solidFill>
                  <a:srgbClr val="7030A0"/>
                </a:solidFill>
              </a:rPr>
              <a:t> = </a:t>
            </a:r>
            <a:r>
              <a:rPr lang="en-US" sz="2800" dirty="0">
                <a:solidFill>
                  <a:srgbClr val="7030A0"/>
                </a:solidFill>
              </a:rPr>
              <a:t>13.0</a:t>
            </a:r>
            <a:r>
              <a:rPr lang="el-GR" sz="2800" dirty="0">
                <a:solidFill>
                  <a:srgbClr val="7030A0"/>
                </a:solidFill>
              </a:rPr>
              <a:t>, </a:t>
            </a:r>
            <a:r>
              <a:rPr lang="en-US" sz="2800" dirty="0" err="1">
                <a:solidFill>
                  <a:srgbClr val="7030A0"/>
                </a:solidFill>
              </a:rPr>
              <a:t>df</a:t>
            </a:r>
            <a:r>
              <a:rPr lang="en-US" sz="2800" dirty="0">
                <a:solidFill>
                  <a:srgbClr val="7030A0"/>
                </a:solidFill>
              </a:rPr>
              <a:t> = 2, p = 0.001). Patients receiving the treatment reported higher levels of improvement than patients receiving the placebo control.”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4907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DA5377-D00C-D74A-B6DB-AA31701CC24C}"/>
              </a:ext>
            </a:extLst>
          </p:cNvPr>
          <p:cNvCxnSpPr>
            <a:cxnSpLocks/>
          </p:cNvCxnSpPr>
          <p:nvPr/>
        </p:nvCxnSpPr>
        <p:spPr>
          <a:xfrm>
            <a:off x="3684031" y="2658605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1ADF02-2FBF-8A42-AC4D-FF49E5474F5F}"/>
              </a:ext>
            </a:extLst>
          </p:cNvPr>
          <p:cNvCxnSpPr>
            <a:cxnSpLocks/>
          </p:cNvCxnSpPr>
          <p:nvPr/>
        </p:nvCxnSpPr>
        <p:spPr>
          <a:xfrm flipH="1">
            <a:off x="3684031" y="4106401"/>
            <a:ext cx="1676400" cy="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D425F2AD-199F-7E46-9A80-0D1973AB74EF}"/>
              </a:ext>
            </a:extLst>
          </p:cNvPr>
          <p:cNvSpPr/>
          <p:nvPr/>
        </p:nvSpPr>
        <p:spPr>
          <a:xfrm>
            <a:off x="3988831" y="2895603"/>
            <a:ext cx="381000" cy="12107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61F618D-80BA-DF48-8ECD-D7807D9C35FD}"/>
              </a:ext>
            </a:extLst>
          </p:cNvPr>
          <p:cNvSpPr/>
          <p:nvPr/>
        </p:nvSpPr>
        <p:spPr>
          <a:xfrm>
            <a:off x="4800600" y="3276600"/>
            <a:ext cx="381000" cy="82980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520110-F081-AB41-A732-39ABDFABE8D1}"/>
              </a:ext>
            </a:extLst>
          </p:cNvPr>
          <p:cNvSpPr txBox="1"/>
          <p:nvPr/>
        </p:nvSpPr>
        <p:spPr>
          <a:xfrm rot="16200000">
            <a:off x="2458996" y="3282168"/>
            <a:ext cx="1790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Tumor Size (mm)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576683-DB83-8D4E-9B7D-E050747BB4A0}"/>
              </a:ext>
            </a:extLst>
          </p:cNvPr>
          <p:cNvSpPr txBox="1"/>
          <p:nvPr/>
        </p:nvSpPr>
        <p:spPr>
          <a:xfrm>
            <a:off x="3684002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647091D-267A-5947-8064-570B1655ABA1}"/>
              </a:ext>
            </a:extLst>
          </p:cNvPr>
          <p:cNvSpPr txBox="1"/>
          <p:nvPr/>
        </p:nvSpPr>
        <p:spPr>
          <a:xfrm>
            <a:off x="4655567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C7A495-F622-E341-85E7-97E1EB907B1C}"/>
              </a:ext>
            </a:extLst>
          </p:cNvPr>
          <p:cNvSpPr txBox="1"/>
          <p:nvPr/>
        </p:nvSpPr>
        <p:spPr>
          <a:xfrm>
            <a:off x="2541031" y="1521972"/>
            <a:ext cx="40385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Student’s t-Test</a:t>
            </a:r>
          </a:p>
          <a:p>
            <a:r>
              <a:rPr lang="en-US" dirty="0"/>
              <a:t>x-axis = 2 categories (groups A and B)</a:t>
            </a:r>
          </a:p>
          <a:p>
            <a:r>
              <a:rPr lang="en-US" dirty="0"/>
              <a:t>y-axis is continuous measure (tumor size)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2A3E0CF-1B4A-6C4C-9804-10D5F00A37DD}"/>
              </a:ext>
            </a:extLst>
          </p:cNvPr>
          <p:cNvGrpSpPr/>
          <p:nvPr/>
        </p:nvGrpSpPr>
        <p:grpSpPr>
          <a:xfrm>
            <a:off x="4021054" y="2669322"/>
            <a:ext cx="297461" cy="395764"/>
            <a:chOff x="5912839" y="5395436"/>
            <a:chExt cx="297461" cy="39576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C55F747-6B68-1543-BFA9-00BC74DAB857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F625337-8EE3-3049-93C1-A4A84AEFA0DB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880C2A6-A8EC-8440-84F3-CA2FBD58422C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6B7DBA-EB2C-9341-8558-D9A955738582}"/>
              </a:ext>
            </a:extLst>
          </p:cNvPr>
          <p:cNvGrpSpPr/>
          <p:nvPr/>
        </p:nvGrpSpPr>
        <p:grpSpPr>
          <a:xfrm>
            <a:off x="4824824" y="3078714"/>
            <a:ext cx="297461" cy="395764"/>
            <a:chOff x="5912839" y="5395436"/>
            <a:chExt cx="297461" cy="395764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C3B04FA-BC2F-A74A-828A-3F4DFA066E7C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631C9F4-EF2A-BE44-8264-D4A6CA117D69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E354C20-6122-3B49-8EAE-B66410C8146A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65383479-129C-2B41-9F34-E714DBC61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</p:spTree>
    <p:extLst>
      <p:ext uri="{BB962C8B-B14F-4D97-AF65-F5344CB8AC3E}">
        <p14:creationId xmlns:p14="http://schemas.microsoft.com/office/powerpoint/2010/main" val="3846160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(mean)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</a:t>
            </a:r>
            <a:r>
              <a:rPr lang="en-US" sz="1600" i="1" dirty="0"/>
              <a:t>&lt;</a:t>
            </a:r>
            <a:r>
              <a:rPr lang="en-US" sz="1600" i="1" dirty="0" err="1"/>
              <a:t>dbl</a:t>
            </a:r>
            <a:r>
              <a:rPr lang="en-US" sz="1600" i="1" dirty="0"/>
              <a:t>&gt; </a:t>
            </a:r>
            <a:r>
              <a:rPr lang="en-US" sz="1600" dirty="0"/>
              <a:t>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1383E6-1837-44C4-8C5E-2D608E676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4A76A-C33C-4061-E9F0-43EA1E3EF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BC7B5-46DD-5E1E-59E5-19B4CBF2B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Example: We are interested in whether there is a difference in the average (mean) ozone concentration between gardens in the </a:t>
            </a:r>
            <a:r>
              <a:rPr lang="en-US" sz="2400" dirty="0">
                <a:solidFill>
                  <a:srgbClr val="0432FF"/>
                </a:solidFill>
              </a:rPr>
              <a:t>east</a:t>
            </a:r>
            <a:r>
              <a:rPr lang="en-US" sz="2400" dirty="0"/>
              <a:t> and the </a:t>
            </a:r>
            <a:r>
              <a:rPr lang="en-US" sz="2400" dirty="0">
                <a:solidFill>
                  <a:srgbClr val="0432FF"/>
                </a:solidFill>
              </a:rPr>
              <a:t>west</a:t>
            </a:r>
            <a:r>
              <a:rPr lang="en-US" sz="2400" dirty="0"/>
              <a:t>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678264-5449-A430-284B-3FC3A764F7EE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</a:t>
            </a:r>
            <a:r>
              <a:rPr lang="en-US" sz="1600" i="1" dirty="0"/>
              <a:t>&lt;</a:t>
            </a:r>
            <a:r>
              <a:rPr lang="en-US" sz="1600" i="1" dirty="0" err="1"/>
              <a:t>dbl</a:t>
            </a:r>
            <a:r>
              <a:rPr lang="en-US" sz="1600" i="1" dirty="0"/>
              <a:t>&gt; </a:t>
            </a:r>
            <a:r>
              <a:rPr lang="en-US" sz="1600" dirty="0"/>
              <a:t>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G1, G2, G3, G4, G5, G6,….</a:t>
            </a:r>
          </a:p>
        </p:txBody>
      </p:sp>
      <p:pic>
        <p:nvPicPr>
          <p:cNvPr id="1028" name="Picture 4" descr="East London Is Rough And West London Is Posh, According To Londoners ...">
            <a:extLst>
              <a:ext uri="{FF2B5EF4-FFF2-40B4-BE49-F238E27FC236}">
                <a16:creationId xmlns:a16="http://schemas.microsoft.com/office/drawing/2014/main" id="{89058B14-6F64-DC1B-5422-6A950974C4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909952"/>
            <a:ext cx="3695700" cy="259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98417D7-405C-E59C-1E8E-1F583C2A34A4}"/>
              </a:ext>
            </a:extLst>
          </p:cNvPr>
          <p:cNvSpPr txBox="1"/>
          <p:nvPr/>
        </p:nvSpPr>
        <p:spPr>
          <a:xfrm>
            <a:off x="4800600" y="909952"/>
            <a:ext cx="3886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East London Is Rough And West London Is Posh, According To Londoners.</a:t>
            </a:r>
          </a:p>
          <a:p>
            <a:endParaRPr lang="en-US" dirty="0"/>
          </a:p>
          <a:p>
            <a:r>
              <a:rPr lang="en-US" dirty="0"/>
              <a:t>High levels of ozone indicate poor air quality and are often associated with emissions from vehicles and industrial sources reacting in the presence of sunlight.</a:t>
            </a:r>
          </a:p>
        </p:txBody>
      </p:sp>
    </p:spTree>
    <p:extLst>
      <p:ext uri="{BB962C8B-B14F-4D97-AF65-F5344CB8AC3E}">
        <p14:creationId xmlns:p14="http://schemas.microsoft.com/office/powerpoint/2010/main" val="5943638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gauge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</a:t>
            </a:r>
            <a:r>
              <a:rPr lang="en-US" dirty="0">
                <a:solidFill>
                  <a:srgbClr val="00B050"/>
                </a:solidFill>
              </a:rPr>
              <a:t>Always start an analysis with a figure</a:t>
            </a:r>
            <a:r>
              <a:rPr lang="en-US" dirty="0"/>
              <a:t>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# Do a </a:t>
            </a:r>
            <a:r>
              <a:rPr lang="en-US" sz="2400" dirty="0" err="1"/>
              <a:t>t.test</a:t>
            </a:r>
            <a:r>
              <a:rPr lang="en-US" sz="2400" dirty="0"/>
              <a:t> now....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t.test</a:t>
            </a:r>
            <a:r>
              <a:rPr lang="en-US" sz="2400" dirty="0"/>
              <a:t>(Ozone 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ozone)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concentration of ozone differed between locations in the city. Locations in the east had higher ozone concentrations (mean = 77.3 units) than those in the west (mean = 61.3 units; t = 4.2, df = 17.7, p-value = 0.0005)”.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38577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Make a new empty folder </a:t>
            </a:r>
          </a:p>
          <a:p>
            <a:pPr lvl="2"/>
            <a:r>
              <a:rPr lang="en-US" dirty="0"/>
              <a:t>new </a:t>
            </a:r>
            <a:r>
              <a:rPr lang="en-US" dirty="0" err="1">
                <a:solidFill>
                  <a:srgbClr val="0432FF"/>
                </a:solidFill>
              </a:rPr>
              <a:t>R.proj</a:t>
            </a:r>
            <a:r>
              <a:rPr lang="en-US" dirty="0">
                <a:solidFill>
                  <a:srgbClr val="0432FF"/>
                </a:solidFill>
              </a:rPr>
              <a:t> file</a:t>
            </a:r>
          </a:p>
          <a:p>
            <a:pPr lvl="2"/>
            <a:r>
              <a:rPr lang="en-US" dirty="0"/>
              <a:t>new R script file</a:t>
            </a:r>
          </a:p>
          <a:p>
            <a:pPr lvl="2"/>
            <a:r>
              <a:rPr lang="en-US" dirty="0"/>
              <a:t>copy of the example data file for importing</a:t>
            </a:r>
          </a:p>
          <a:p>
            <a:pPr lvl="1"/>
            <a:r>
              <a:rPr lang="en-US" dirty="0"/>
              <a:t>Should have a fully-contained example</a:t>
            </a:r>
          </a:p>
          <a:p>
            <a:pPr lvl="1"/>
            <a:r>
              <a:rPr lang="en-US" dirty="0"/>
              <a:t>Reformat and ‘tidy’ the data as needed (review ‘</a:t>
            </a:r>
            <a:r>
              <a:rPr lang="en-US" dirty="0">
                <a:hlinkClick r:id="rId3"/>
              </a:rPr>
              <a:t>stacking</a:t>
            </a:r>
            <a:r>
              <a:rPr lang="en-US" dirty="0"/>
              <a:t>’ data)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066800"/>
            <a:ext cx="8610600" cy="54102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If data are not long format (stacked), you will need to reformat data first: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library(</a:t>
            </a:r>
            <a:r>
              <a:rPr lang="en-US" dirty="0" err="1">
                <a:solidFill>
                  <a:srgbClr val="0432FF"/>
                </a:solidFill>
              </a:rPr>
              <a:t>tidyr</a:t>
            </a:r>
            <a:r>
              <a:rPr lang="en-US" dirty="0">
                <a:solidFill>
                  <a:srgbClr val="0432FF"/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?</a:t>
            </a:r>
            <a:r>
              <a:rPr lang="en-US" dirty="0" err="1">
                <a:solidFill>
                  <a:srgbClr val="0432FF"/>
                </a:solidFill>
              </a:rPr>
              <a:t>pivot_longer</a:t>
            </a:r>
            <a:r>
              <a:rPr lang="en-US" dirty="0">
                <a:solidFill>
                  <a:srgbClr val="0432FF"/>
                </a:solidFill>
              </a:rPr>
              <a:t>	</a:t>
            </a:r>
            <a:r>
              <a:rPr lang="en-US" dirty="0"/>
              <a:t> #for basic help</a:t>
            </a:r>
            <a:endParaRPr lang="en-US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vignette("pivot")         </a:t>
            </a:r>
            <a:r>
              <a:rPr lang="en-US" dirty="0"/>
              <a:t>#for examples and explanation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US or Japan produce cars with higher gas mileage?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between genders?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8524B-1190-7B4A-AB5F-8BEF740F4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423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Review of Stacking Wide Data (if needed)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5DF0E-9333-214C-99D5-948C9C36E4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0" t="12222" r="13836" b="60000"/>
          <a:stretch/>
        </p:blipFill>
        <p:spPr>
          <a:xfrm>
            <a:off x="838200" y="3493416"/>
            <a:ext cx="5498592" cy="3124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F9D0DF-330C-4340-B155-624B63FCBF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9" t="35555" r="10375" b="43334"/>
          <a:stretch/>
        </p:blipFill>
        <p:spPr>
          <a:xfrm>
            <a:off x="381000" y="762000"/>
            <a:ext cx="7074570" cy="274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91112A-22E5-244E-BA8C-A62F54403637}"/>
              </a:ext>
            </a:extLst>
          </p:cNvPr>
          <p:cNvSpPr txBox="1"/>
          <p:nvPr/>
        </p:nvSpPr>
        <p:spPr>
          <a:xfrm>
            <a:off x="6248400" y="4235777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week/rank data are stacked on top of each other.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B381F6-11EE-9E4D-84B7-FEF4DCC1A97E}"/>
              </a:ext>
            </a:extLst>
          </p:cNvPr>
          <p:cNvSpPr txBox="1"/>
          <p:nvPr/>
        </p:nvSpPr>
        <p:spPr>
          <a:xfrm>
            <a:off x="6019800" y="1143000"/>
            <a:ext cx="1295400" cy="182880"/>
          </a:xfrm>
          <a:prstGeom prst="rect">
            <a:avLst/>
          </a:prstGeom>
          <a:noFill/>
          <a:ln w="25400"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C5D132A-26F1-8B47-9FBA-AE0EBD0B1399}"/>
              </a:ext>
            </a:extLst>
          </p:cNvPr>
          <p:cNvCxnSpPr>
            <a:cxnSpLocks/>
            <a:stCxn id="3" idx="3"/>
          </p:cNvCxnSpPr>
          <p:nvPr/>
        </p:nvCxnSpPr>
        <p:spPr>
          <a:xfrm flipH="1">
            <a:off x="6248400" y="1234440"/>
            <a:ext cx="1066800" cy="2804160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136646C-53D5-FE43-8FC9-E3323D568CFF}"/>
              </a:ext>
            </a:extLst>
          </p:cNvPr>
          <p:cNvSpPr txBox="1"/>
          <p:nvPr/>
        </p:nvSpPr>
        <p:spPr>
          <a:xfrm>
            <a:off x="5917692" y="3779048"/>
            <a:ext cx="254508" cy="548640"/>
          </a:xfrm>
          <a:prstGeom prst="rect">
            <a:avLst/>
          </a:prstGeom>
          <a:noFill/>
          <a:ln w="25400"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ACF3DC-ADBC-8029-E971-ED93FEEC0C60}"/>
              </a:ext>
            </a:extLst>
          </p:cNvPr>
          <p:cNvSpPr txBox="1"/>
          <p:nvPr/>
        </p:nvSpPr>
        <p:spPr>
          <a:xfrm>
            <a:off x="6248400" y="5140288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Only data in ‘wide’ format need to be made ‘long’. </a:t>
            </a:r>
            <a:r>
              <a:rPr lang="en-US" dirty="0">
                <a:solidFill>
                  <a:srgbClr val="0432FF"/>
                </a:solidFill>
              </a:rPr>
              <a:t>If data are already ‘long’, nothing needs to be done.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787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D961B-A78E-FCBD-879A-AF3DBC3B2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 stacking mileage data: </a:t>
            </a:r>
            <a:r>
              <a:rPr lang="en-US" dirty="0" err="1">
                <a:solidFill>
                  <a:srgbClr val="00B050"/>
                </a:solidFill>
              </a:rPr>
              <a:t>data_gasmileage.csv</a:t>
            </a:r>
            <a:endParaRPr lang="en-US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dirty="0"/>
              <a:t>This is question 2 from today’s practice 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6378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between genders?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19939460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6F407-873D-524B-8698-790FEA0DB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0385F-55AE-4948-9EF5-6B5D5358C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7116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FB609-2B49-C543-AAE5-BD51B8AC3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35" y="21115"/>
            <a:ext cx="5181600" cy="944562"/>
          </a:xfrm>
        </p:spPr>
        <p:txBody>
          <a:bodyPr/>
          <a:lstStyle/>
          <a:p>
            <a:r>
              <a:rPr lang="en-US" dirty="0"/>
              <a:t>Extra: </a:t>
            </a:r>
            <a:r>
              <a:rPr lang="en-US" dirty="0" err="1"/>
              <a:t>geom_dotplot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46641-C7BE-9742-8B64-E26914FCA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914400"/>
            <a:ext cx="6629400" cy="21336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200" dirty="0" err="1">
                <a:solidFill>
                  <a:srgbClr val="C00000"/>
                </a:solidFill>
              </a:rPr>
              <a:t>ggplot</a:t>
            </a:r>
            <a:r>
              <a:rPr lang="en-US" sz="2200" dirty="0"/>
              <a:t>(ozone, </a:t>
            </a:r>
            <a:r>
              <a:rPr lang="en-US" sz="2200" dirty="0" err="1">
                <a:solidFill>
                  <a:srgbClr val="C00000"/>
                </a:solidFill>
              </a:rPr>
              <a:t>aes</a:t>
            </a:r>
            <a:r>
              <a:rPr lang="en-US" sz="2200" dirty="0"/>
              <a:t>(</a:t>
            </a:r>
            <a:r>
              <a:rPr lang="en-US" sz="2200" dirty="0">
                <a:solidFill>
                  <a:srgbClr val="00B050"/>
                </a:solidFill>
              </a:rPr>
              <a:t>x</a:t>
            </a:r>
            <a:r>
              <a:rPr lang="en-US" sz="2200" dirty="0"/>
              <a:t> = Ozone)) +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>
                <a:solidFill>
                  <a:srgbClr val="C00000"/>
                </a:solidFill>
              </a:rPr>
              <a:t>geom_dotplot</a:t>
            </a:r>
            <a:r>
              <a:rPr lang="en-US" sz="2200" dirty="0"/>
              <a:t>(method="</a:t>
            </a:r>
            <a:r>
              <a:rPr lang="en-US" sz="2200" dirty="0" err="1"/>
              <a:t>histodot</a:t>
            </a:r>
            <a:r>
              <a:rPr lang="en-US" sz="2200" dirty="0"/>
              <a:t>", </a:t>
            </a:r>
            <a:r>
              <a:rPr lang="en-US" sz="2200" dirty="0" err="1"/>
              <a:t>binwidth</a:t>
            </a:r>
            <a:r>
              <a:rPr lang="en-US" sz="2200" dirty="0"/>
              <a:t> = 5)+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>
                <a:solidFill>
                  <a:srgbClr val="C00000"/>
                </a:solidFill>
              </a:rPr>
              <a:t>facet_wrap</a:t>
            </a:r>
            <a:r>
              <a:rPr lang="en-US" sz="2200" dirty="0"/>
              <a:t>(~ </a:t>
            </a:r>
            <a:r>
              <a:rPr lang="en-US" sz="2200" dirty="0" err="1"/>
              <a:t>Garden.location</a:t>
            </a:r>
            <a:r>
              <a:rPr lang="en-US" sz="2200" dirty="0"/>
              <a:t>, </a:t>
            </a:r>
            <a:r>
              <a:rPr lang="en-US" sz="2200" dirty="0" err="1"/>
              <a:t>ncol</a:t>
            </a:r>
            <a:r>
              <a:rPr lang="en-US" sz="2200" dirty="0"/>
              <a:t> = 1) +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>
                <a:solidFill>
                  <a:srgbClr val="C00000"/>
                </a:solidFill>
              </a:rPr>
              <a:t>theme_bw</a:t>
            </a:r>
            <a:r>
              <a:rPr lang="en-US" sz="2200" dirty="0"/>
              <a:t>()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432FF"/>
                </a:solidFill>
              </a:rPr>
              <a:t>[looks bad because there aren’t many observations]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FA9CFE-D43B-B543-A9CB-7C2D1899B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34462"/>
            <a:ext cx="2350477" cy="28956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0E1DC43-9C84-1849-AADB-A675CC246D17}"/>
              </a:ext>
            </a:extLst>
          </p:cNvPr>
          <p:cNvSpPr txBox="1">
            <a:spLocks/>
          </p:cNvSpPr>
          <p:nvPr/>
        </p:nvSpPr>
        <p:spPr>
          <a:xfrm>
            <a:off x="233304" y="2895600"/>
            <a:ext cx="7966988" cy="213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>
                <a:solidFill>
                  <a:srgbClr val="C00000"/>
                </a:solidFill>
              </a:rPr>
              <a:t>ggplot</a:t>
            </a:r>
            <a:r>
              <a:rPr lang="en-US" sz="2000" dirty="0"/>
              <a:t>(ozone, </a:t>
            </a:r>
            <a:r>
              <a:rPr lang="en-US" sz="2000" dirty="0" err="1"/>
              <a:t>aes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B050"/>
                </a:solidFill>
              </a:rPr>
              <a:t>x</a:t>
            </a:r>
            <a:r>
              <a:rPr lang="en-US" sz="2000" dirty="0"/>
              <a:t>=</a:t>
            </a:r>
            <a:r>
              <a:rPr lang="en-US" sz="2000" dirty="0" err="1"/>
              <a:t>Garden.location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00B050"/>
                </a:solidFill>
              </a:rPr>
              <a:t>y</a:t>
            </a:r>
            <a:r>
              <a:rPr lang="en-US" sz="2000" dirty="0"/>
              <a:t>=Ozone)) </a:t>
            </a:r>
            <a:r>
              <a:rPr lang="en-US" sz="2000" dirty="0">
                <a:solidFill>
                  <a:srgbClr val="C00000"/>
                </a:solidFill>
              </a:rPr>
              <a:t>+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  </a:t>
            </a:r>
            <a:r>
              <a:rPr lang="en-US" sz="2000" dirty="0" err="1">
                <a:solidFill>
                  <a:srgbClr val="C00000"/>
                </a:solidFill>
              </a:rPr>
              <a:t>geom_dotplot</a:t>
            </a:r>
            <a:r>
              <a:rPr lang="en-US" sz="2000" dirty="0"/>
              <a:t>(</a:t>
            </a:r>
            <a:r>
              <a:rPr lang="en-US" sz="2000" dirty="0" err="1"/>
              <a:t>binaxis</a:t>
            </a:r>
            <a:r>
              <a:rPr lang="en-US" sz="2000" dirty="0"/>
              <a:t> = </a:t>
            </a:r>
            <a:r>
              <a:rPr lang="en-US" sz="2000" dirty="0">
                <a:solidFill>
                  <a:srgbClr val="00B050"/>
                </a:solidFill>
              </a:rPr>
              <a:t>"y"</a:t>
            </a:r>
            <a:r>
              <a:rPr lang="en-US" sz="2000" dirty="0"/>
              <a:t>, </a:t>
            </a:r>
            <a:r>
              <a:rPr lang="en-US" sz="2000" dirty="0" err="1"/>
              <a:t>stackdir</a:t>
            </a:r>
            <a:r>
              <a:rPr lang="en-US" sz="2000" dirty="0"/>
              <a:t> = </a:t>
            </a:r>
            <a:r>
              <a:rPr lang="en-US" sz="2000" dirty="0">
                <a:solidFill>
                  <a:srgbClr val="00B050"/>
                </a:solidFill>
              </a:rPr>
              <a:t>"center"</a:t>
            </a:r>
            <a:r>
              <a:rPr lang="en-US" sz="2000" dirty="0"/>
              <a:t>, </a:t>
            </a:r>
            <a:r>
              <a:rPr lang="en-US" sz="2000" dirty="0" err="1"/>
              <a:t>binwidth</a:t>
            </a:r>
            <a:r>
              <a:rPr lang="en-US" sz="2000" dirty="0"/>
              <a:t>=2) +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  </a:t>
            </a:r>
            <a:r>
              <a:rPr lang="en-US" sz="2000" dirty="0" err="1">
                <a:solidFill>
                  <a:srgbClr val="C00000"/>
                </a:solidFill>
              </a:rPr>
              <a:t>theme_bw</a:t>
            </a:r>
            <a:r>
              <a:rPr lang="en-US" sz="2000" dirty="0">
                <a:solidFill>
                  <a:srgbClr val="C00000"/>
                </a:solidFill>
              </a:rPr>
              <a:t>()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164DB4-E7D4-F848-878E-5E6DDC83D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407" y="3834299"/>
            <a:ext cx="2361193" cy="290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579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D3DC7-0184-E404-BD70-D4636106A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t-test is really just a linear model</a:t>
            </a:r>
            <a:br>
              <a:rPr lang="en-US" dirty="0"/>
            </a:br>
            <a:r>
              <a:rPr lang="en-US" dirty="0"/>
              <a:t>(make up some data)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EA977FA3-450B-F0C4-56EB-26CA6CEC5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77578"/>
            <a:ext cx="8229600" cy="3445844"/>
          </a:xfrm>
        </p:spPr>
      </p:pic>
    </p:spTree>
    <p:extLst>
      <p:ext uri="{BB962C8B-B14F-4D97-AF65-F5344CB8AC3E}">
        <p14:creationId xmlns:p14="http://schemas.microsoft.com/office/powerpoint/2010/main" val="154428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44562"/>
          </a:xfrm>
        </p:spPr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14400"/>
            <a:ext cx="8229600" cy="5105400"/>
          </a:xfrm>
        </p:spPr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r>
              <a:rPr lang="en-US" dirty="0"/>
              <a:t>(6) report results of analyses </a:t>
            </a:r>
          </a:p>
        </p:txBody>
      </p:sp>
      <p:pic>
        <p:nvPicPr>
          <p:cNvPr id="1026" name="Picture 2" descr="Data Analysis Workflow Flow Chart Depicting The Data Cleaning And Images">
            <a:extLst>
              <a:ext uri="{FF2B5EF4-FFF2-40B4-BE49-F238E27FC236}">
                <a16:creationId xmlns:a16="http://schemas.microsoft.com/office/drawing/2014/main" id="{331F8084-A8DC-6986-F97A-4EAF64CD88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51" b="23135"/>
          <a:stretch>
            <a:fillRect/>
          </a:stretch>
        </p:blipFill>
        <p:spPr bwMode="auto">
          <a:xfrm>
            <a:off x="1295400" y="3988391"/>
            <a:ext cx="5926667" cy="2317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D3DC7-0184-E404-BD70-D4636106A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t-test is really just a linear model</a:t>
            </a:r>
            <a:br>
              <a:rPr lang="en-US" dirty="0"/>
            </a:br>
            <a:r>
              <a:rPr lang="en-US" dirty="0"/>
              <a:t>(our usual unequal variance t-test)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1B9C0475-0062-FA6C-34B1-FFF11DFDE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69018"/>
            <a:ext cx="8229600" cy="3262964"/>
          </a:xfrm>
        </p:spPr>
      </p:pic>
    </p:spTree>
    <p:extLst>
      <p:ext uri="{BB962C8B-B14F-4D97-AF65-F5344CB8AC3E}">
        <p14:creationId xmlns:p14="http://schemas.microsoft.com/office/powerpoint/2010/main" val="7039038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D3DC7-0184-E404-BD70-D4636106A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t-test is really just a linear model</a:t>
            </a:r>
            <a:br>
              <a:rPr lang="en-US" dirty="0"/>
            </a:br>
            <a:r>
              <a:rPr lang="en-US" sz="3200" dirty="0"/>
              <a:t>(</a:t>
            </a:r>
            <a:r>
              <a:rPr lang="en-US" sz="3200" i="1" dirty="0" err="1"/>
              <a:t>t.test</a:t>
            </a:r>
            <a:r>
              <a:rPr lang="en-US" sz="3200" i="1" dirty="0"/>
              <a:t> </a:t>
            </a:r>
            <a:r>
              <a:rPr lang="en-US" sz="3200" dirty="0"/>
              <a:t>specification vs. </a:t>
            </a:r>
            <a:r>
              <a:rPr lang="en-US" sz="3200" i="1" dirty="0" err="1"/>
              <a:t>lm</a:t>
            </a:r>
            <a:r>
              <a:rPr lang="en-US" sz="3200" dirty="0"/>
              <a:t> specification)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54BF78DC-6E3C-BF6F-7801-B2C8234CD5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648" y="1447800"/>
            <a:ext cx="5516704" cy="5105400"/>
          </a:xfrm>
        </p:spPr>
      </p:pic>
    </p:spTree>
    <p:extLst>
      <p:ext uri="{BB962C8B-B14F-4D97-AF65-F5344CB8AC3E}">
        <p14:creationId xmlns:p14="http://schemas.microsoft.com/office/powerpoint/2010/main" val="855046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B8B32-CF45-C947-B0C1-64F38FD3A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E786F7D-F6FE-454B-AF19-D376A1925694}"/>
              </a:ext>
            </a:extLst>
          </p:cNvPr>
          <p:cNvCxnSpPr>
            <a:cxnSpLocks/>
          </p:cNvCxnSpPr>
          <p:nvPr/>
        </p:nvCxnSpPr>
        <p:spPr>
          <a:xfrm>
            <a:off x="1524000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CADAE69-C007-0344-BF3A-943E96CAE8C5}"/>
              </a:ext>
            </a:extLst>
          </p:cNvPr>
          <p:cNvCxnSpPr>
            <a:cxnSpLocks/>
          </p:cNvCxnSpPr>
          <p:nvPr/>
        </p:nvCxnSpPr>
        <p:spPr>
          <a:xfrm flipH="1">
            <a:off x="1524000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B6E61BC-C0E0-2D46-B401-5BD2DFFD7E0E}"/>
              </a:ext>
            </a:extLst>
          </p:cNvPr>
          <p:cNvSpPr/>
          <p:nvPr/>
        </p:nvSpPr>
        <p:spPr>
          <a:xfrm>
            <a:off x="1676400" y="2895601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BC44DA-72CF-8944-94EC-F4B1A3736B12}"/>
              </a:ext>
            </a:extLst>
          </p:cNvPr>
          <p:cNvSpPr/>
          <p:nvPr/>
        </p:nvSpPr>
        <p:spPr>
          <a:xfrm>
            <a:off x="1676400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5C4806-A7D3-2047-B612-7174C3E98322}"/>
              </a:ext>
            </a:extLst>
          </p:cNvPr>
          <p:cNvSpPr/>
          <p:nvPr/>
        </p:nvSpPr>
        <p:spPr>
          <a:xfrm>
            <a:off x="2640569" y="3124206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628628-67C0-334C-97A9-940213AEC59F}"/>
              </a:ext>
            </a:extLst>
          </p:cNvPr>
          <p:cNvSpPr/>
          <p:nvPr/>
        </p:nvSpPr>
        <p:spPr>
          <a:xfrm>
            <a:off x="2640569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6F1469-F903-A64B-8879-FAF742B28835}"/>
              </a:ext>
            </a:extLst>
          </p:cNvPr>
          <p:cNvSpPr/>
          <p:nvPr/>
        </p:nvSpPr>
        <p:spPr>
          <a:xfrm>
            <a:off x="3657600" y="2895602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ACC1BE-4D2F-B944-AAF4-B185E0AC27EC}"/>
              </a:ext>
            </a:extLst>
          </p:cNvPr>
          <p:cNvSpPr/>
          <p:nvPr/>
        </p:nvSpPr>
        <p:spPr>
          <a:xfrm>
            <a:off x="3657600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67D8AB-0B98-AF46-BA64-B914731F35DF}"/>
              </a:ext>
            </a:extLst>
          </p:cNvPr>
          <p:cNvSpPr txBox="1"/>
          <p:nvPr/>
        </p:nvSpPr>
        <p:spPr>
          <a:xfrm>
            <a:off x="299358" y="3660872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Dead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997A32-7D93-EC44-9508-36F594C7AB13}"/>
              </a:ext>
            </a:extLst>
          </p:cNvPr>
          <p:cNvSpPr txBox="1"/>
          <p:nvPr/>
        </p:nvSpPr>
        <p:spPr>
          <a:xfrm>
            <a:off x="299358" y="2908485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Alive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64F246-971E-E14E-A7C0-BD3DD55586EE}"/>
              </a:ext>
            </a:extLst>
          </p:cNvPr>
          <p:cNvSpPr txBox="1"/>
          <p:nvPr/>
        </p:nvSpPr>
        <p:spPr>
          <a:xfrm>
            <a:off x="1389241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47A6F8-0447-F143-86A6-61E6643961E6}"/>
              </a:ext>
            </a:extLst>
          </p:cNvPr>
          <p:cNvSpPr txBox="1"/>
          <p:nvPr/>
        </p:nvSpPr>
        <p:spPr>
          <a:xfrm>
            <a:off x="2402296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5C998E-A232-9D44-9F9E-C76CB76A3F70}"/>
              </a:ext>
            </a:extLst>
          </p:cNvPr>
          <p:cNvSpPr txBox="1"/>
          <p:nvPr/>
        </p:nvSpPr>
        <p:spPr>
          <a:xfrm>
            <a:off x="3429000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536869-667E-9040-A8B2-AEB55970F96D}"/>
              </a:ext>
            </a:extLst>
          </p:cNvPr>
          <p:cNvSpPr txBox="1"/>
          <p:nvPr/>
        </p:nvSpPr>
        <p:spPr>
          <a:xfrm>
            <a:off x="381000" y="1758968"/>
            <a:ext cx="36510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Chi-Square Test</a:t>
            </a:r>
          </a:p>
          <a:p>
            <a:r>
              <a:rPr lang="en-US" dirty="0"/>
              <a:t>x-axis ≥ 2 categories (group A, B, etc.)</a:t>
            </a:r>
          </a:p>
          <a:p>
            <a:r>
              <a:rPr lang="en-US" dirty="0"/>
              <a:t>y-axis ≥ 2 categories (dead or alive)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0D3E783-BF58-0743-9581-D8BAF0A4C43C}"/>
              </a:ext>
            </a:extLst>
          </p:cNvPr>
          <p:cNvCxnSpPr>
            <a:cxnSpLocks/>
          </p:cNvCxnSpPr>
          <p:nvPr/>
        </p:nvCxnSpPr>
        <p:spPr>
          <a:xfrm>
            <a:off x="5848365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7D5ED-0096-EC4F-A942-BDED4AFE550F}"/>
              </a:ext>
            </a:extLst>
          </p:cNvPr>
          <p:cNvCxnSpPr>
            <a:cxnSpLocks/>
          </p:cNvCxnSpPr>
          <p:nvPr/>
        </p:nvCxnSpPr>
        <p:spPr>
          <a:xfrm flipH="1">
            <a:off x="5848365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213DA632-B1A6-0144-993E-052BC351A9FD}"/>
              </a:ext>
            </a:extLst>
          </p:cNvPr>
          <p:cNvSpPr/>
          <p:nvPr/>
        </p:nvSpPr>
        <p:spPr>
          <a:xfrm>
            <a:off x="6340874" y="3956258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C419EAC-CF86-1D46-9E06-2F88428FF973}"/>
              </a:ext>
            </a:extLst>
          </p:cNvPr>
          <p:cNvSpPr/>
          <p:nvPr/>
        </p:nvSpPr>
        <p:spPr>
          <a:xfrm>
            <a:off x="6000765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7C4EFB0-66C5-C74E-BDD8-3F2D7F51D908}"/>
              </a:ext>
            </a:extLst>
          </p:cNvPr>
          <p:cNvSpPr/>
          <p:nvPr/>
        </p:nvSpPr>
        <p:spPr>
          <a:xfrm>
            <a:off x="7357905" y="3725404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554E64E-3608-4048-AAA9-F8142432CC0A}"/>
              </a:ext>
            </a:extLst>
          </p:cNvPr>
          <p:cNvSpPr/>
          <p:nvPr/>
        </p:nvSpPr>
        <p:spPr>
          <a:xfrm>
            <a:off x="6964934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C7E1E51-8C90-284F-B8F6-10AF329F7930}"/>
              </a:ext>
            </a:extLst>
          </p:cNvPr>
          <p:cNvSpPr/>
          <p:nvPr/>
        </p:nvSpPr>
        <p:spPr>
          <a:xfrm>
            <a:off x="8374936" y="3495169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1851A55-BCF1-1945-BD9E-676338870422}"/>
              </a:ext>
            </a:extLst>
          </p:cNvPr>
          <p:cNvSpPr/>
          <p:nvPr/>
        </p:nvSpPr>
        <p:spPr>
          <a:xfrm>
            <a:off x="7981965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27AEF4E-463D-B84D-A559-80D0202F661F}"/>
              </a:ext>
            </a:extLst>
          </p:cNvPr>
          <p:cNvSpPr txBox="1"/>
          <p:nvPr/>
        </p:nvSpPr>
        <p:spPr>
          <a:xfrm>
            <a:off x="6567017" y="2791515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Count Dead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A15A2B6-6B34-8745-9B9C-19CADF5F332A}"/>
              </a:ext>
            </a:extLst>
          </p:cNvPr>
          <p:cNvSpPr txBox="1"/>
          <p:nvPr/>
        </p:nvSpPr>
        <p:spPr>
          <a:xfrm>
            <a:off x="6572921" y="2502539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Count Alive</a:t>
            </a:r>
          </a:p>
          <a:p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469918F-62B2-6545-9976-4E0E8EBFE650}"/>
              </a:ext>
            </a:extLst>
          </p:cNvPr>
          <p:cNvSpPr txBox="1"/>
          <p:nvPr/>
        </p:nvSpPr>
        <p:spPr>
          <a:xfrm>
            <a:off x="59104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BCB022C-A9A2-3F4F-83B4-23CA052D0CFD}"/>
              </a:ext>
            </a:extLst>
          </p:cNvPr>
          <p:cNvSpPr txBox="1"/>
          <p:nvPr/>
        </p:nvSpPr>
        <p:spPr>
          <a:xfrm>
            <a:off x="68248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F5F6584-AF50-184B-AB3C-54C7177A119F}"/>
              </a:ext>
            </a:extLst>
          </p:cNvPr>
          <p:cNvSpPr txBox="1"/>
          <p:nvPr/>
        </p:nvSpPr>
        <p:spPr>
          <a:xfrm>
            <a:off x="7910649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986786D-F5F2-9947-955E-27A412791A22}"/>
              </a:ext>
            </a:extLst>
          </p:cNvPr>
          <p:cNvSpPr/>
          <p:nvPr/>
        </p:nvSpPr>
        <p:spPr>
          <a:xfrm>
            <a:off x="7846342" y="2539277"/>
            <a:ext cx="274752" cy="22253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1C89069-F7CE-5A43-923E-592F0473DA3E}"/>
              </a:ext>
            </a:extLst>
          </p:cNvPr>
          <p:cNvSpPr/>
          <p:nvPr/>
        </p:nvSpPr>
        <p:spPr>
          <a:xfrm>
            <a:off x="7844589" y="2860845"/>
            <a:ext cx="274752" cy="222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B52B7A0-C54B-B045-A494-0821D64670FD}"/>
              </a:ext>
            </a:extLst>
          </p:cNvPr>
          <p:cNvSpPr txBox="1"/>
          <p:nvPr/>
        </p:nvSpPr>
        <p:spPr>
          <a:xfrm>
            <a:off x="4572000" y="1539434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FF7271A-377F-1E40-A741-85E26016003D}"/>
              </a:ext>
            </a:extLst>
          </p:cNvPr>
          <p:cNvSpPr txBox="1"/>
          <p:nvPr/>
        </p:nvSpPr>
        <p:spPr>
          <a:xfrm>
            <a:off x="1766636" y="5268020"/>
            <a:ext cx="6920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Because they are </a:t>
            </a:r>
            <a:r>
              <a:rPr lang="en-US" b="1" dirty="0"/>
              <a:t>grouped counts </a:t>
            </a:r>
            <a:r>
              <a:rPr lang="en-US" dirty="0"/>
              <a:t>(one value for each unique condition, </a:t>
            </a:r>
          </a:p>
          <a:p>
            <a:r>
              <a:rPr lang="en-US" dirty="0"/>
              <a:t>there is no measure of variation (error bars) to display. </a:t>
            </a:r>
          </a:p>
          <a:p>
            <a:r>
              <a:rPr lang="en-US" dirty="0"/>
              <a:t>Each group has only one count.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FD354F4-FBA4-D84C-BC39-588F71BAD002}"/>
              </a:ext>
            </a:extLst>
          </p:cNvPr>
          <p:cNvSpPr txBox="1"/>
          <p:nvPr/>
        </p:nvSpPr>
        <p:spPr>
          <a:xfrm rot="16200000">
            <a:off x="5246837" y="3350386"/>
            <a:ext cx="748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3480332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</a:t>
            </a:r>
            <a:r>
              <a:rPr lang="en-US" b="1" dirty="0">
                <a:solidFill>
                  <a:srgbClr val="0432FF"/>
                </a:solidFill>
              </a:rPr>
              <a:t>categorical</a:t>
            </a:r>
            <a:r>
              <a:rPr lang="en-US" dirty="0">
                <a:solidFill>
                  <a:srgbClr val="0432FF"/>
                </a:solidFill>
              </a:rPr>
              <a:t>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3340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marL="457200" lvl="1" indent="0">
              <a:buNone/>
            </a:pPr>
            <a:r>
              <a:rPr lang="en-US" b="1" dirty="0"/>
              <a:t>Morph</a:t>
            </a:r>
            <a:r>
              <a:rPr lang="en-US" dirty="0"/>
              <a:t> = 2 categorical levels (black and red)</a:t>
            </a:r>
          </a:p>
          <a:p>
            <a:pPr marL="457200" lvl="1" indent="0">
              <a:buNone/>
            </a:pPr>
            <a:r>
              <a:rPr lang="en-US" b="1" dirty="0"/>
              <a:t>Habitat</a:t>
            </a:r>
            <a:r>
              <a:rPr lang="en-US" dirty="0"/>
              <a:t> = 2 categorical levels (industrial and rural)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http://www.r4all.org/the-book/datasets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105400"/>
          </a:xfrm>
        </p:spPr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analysis, we are testing the </a:t>
            </a:r>
            <a:r>
              <a:rPr lang="en-US" dirty="0">
                <a:solidFill>
                  <a:srgbClr val="0432FF"/>
                </a:solidFill>
              </a:rPr>
              <a:t>null hypothesis</a:t>
            </a:r>
            <a:r>
              <a:rPr lang="en-US" dirty="0"/>
              <a:t> that there is no association between ladybird colors and their habitat.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alternative hypothesis</a:t>
            </a:r>
            <a:r>
              <a:rPr lang="en-US" dirty="0"/>
              <a:t>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r>
              <a:rPr lang="en-US" dirty="0"/>
              <a:t>NOTE: These are statistical hypotheses, not logical/research hypothesis. We know this because there is no ‘explanation’ being proposed for the obs.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371600"/>
            <a:ext cx="124968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Rows: 20</a:t>
            </a:r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Columns: 4</a:t>
            </a:r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$ Habitat      &lt;chr&gt; "Rural", "Rural", "Rural", "Rural", "Rural", "Rural", "Rural", "Rural", "Rural",…</a:t>
            </a:r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$ Site         &lt;chr&gt; "R1", "R2", "R3", "R4", "R5", "R1", "R2", "R3", "R4", "R5", "U1", "U2", "U3", "U…</a:t>
            </a:r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$ </a:t>
            </a:r>
            <a:r>
              <a:rPr lang="en-US" sz="1400" dirty="0" err="1">
                <a:latin typeface="Lucida Console" panose="020B0609040504020204" pitchFamily="49" charset="0"/>
              </a:rPr>
              <a:t>morph_colour</a:t>
            </a:r>
            <a:r>
              <a:rPr lang="en-US" sz="1400" dirty="0">
                <a:latin typeface="Lucida Console" panose="020B0609040504020204" pitchFamily="49" charset="0"/>
              </a:rPr>
              <a:t> &lt;chr&gt; "black", "black", "black", "black", "black", "red", "red", "red", "red", "red", …</a:t>
            </a:r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$ number       &lt;int&gt; 10, 3, 4, 7, 6, 15, 18, 9, 12, 16, 32, 25, 25, 17, 16, 17, 23, 21, 9, 15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12043</TotalTime>
  <Words>3622</Words>
  <Application>Microsoft Macintosh PowerPoint</Application>
  <PresentationFormat>On-screen Show (4:3)</PresentationFormat>
  <Paragraphs>417</Paragraphs>
  <Slides>41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PowerPoint Presentation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PowerPoint Presentation</vt:lpstr>
      <vt:lpstr>PowerPoint Presentation</vt:lpstr>
      <vt:lpstr>Let's Try a Slightly Different Example</vt:lpstr>
      <vt:lpstr>Arthritis Example – Chi-square</vt:lpstr>
      <vt:lpstr>Arthritis Example – Chi-square</vt:lpstr>
      <vt:lpstr>Arthritis Example – Chi-square</vt:lpstr>
      <vt:lpstr>Arthritis Example – Chi-square</vt:lpstr>
      <vt:lpstr>Two-sample t-test (Student’s t-test)</vt:lpstr>
      <vt:lpstr>Two-sample t-test (Student’s t-test)</vt:lpstr>
      <vt:lpstr>Two-sample t-test (Student’s t-test)</vt:lpstr>
      <vt:lpstr>PowerPoint Presentation</vt:lpstr>
      <vt:lpstr>PowerPoint Presentation</vt:lpstr>
      <vt:lpstr>PowerPoint Presentation</vt:lpstr>
      <vt:lpstr>Practice</vt:lpstr>
      <vt:lpstr>t-test Practice Questions</vt:lpstr>
      <vt:lpstr>Review of Stacking Wide Data (if needed)</vt:lpstr>
      <vt:lpstr>PowerPoint Presentation</vt:lpstr>
      <vt:lpstr>t-test Practice Questions</vt:lpstr>
      <vt:lpstr>t-test</vt:lpstr>
      <vt:lpstr>PowerPoint Presentation</vt:lpstr>
      <vt:lpstr>Extra: geom_dotplot</vt:lpstr>
      <vt:lpstr>t-test is really just a linear model (make up some data)</vt:lpstr>
      <vt:lpstr>t-test is really just a linear model (our usual unequal variance t-test)</vt:lpstr>
      <vt:lpstr>t-test is really just a linear model (t.test specification vs. lm specification)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C.M. Gienger</cp:lastModifiedBy>
  <cp:revision>543</cp:revision>
  <cp:lastPrinted>2018-11-07T21:03:12Z</cp:lastPrinted>
  <dcterms:created xsi:type="dcterms:W3CDTF">2013-09-18T21:00:03Z</dcterms:created>
  <dcterms:modified xsi:type="dcterms:W3CDTF">2025-10-29T13:16:25Z</dcterms:modified>
  <cp:category/>
</cp:coreProperties>
</file>

<file path=docProps/thumbnail.jpeg>
</file>